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88" r:id="rId4"/>
    <p:sldId id="273" r:id="rId5"/>
    <p:sldId id="289" r:id="rId6"/>
    <p:sldId id="290" r:id="rId7"/>
    <p:sldId id="293" r:id="rId8"/>
    <p:sldId id="292" r:id="rId9"/>
    <p:sldId id="294" r:id="rId10"/>
    <p:sldId id="295" r:id="rId11"/>
    <p:sldId id="296" r:id="rId12"/>
    <p:sldId id="298" r:id="rId13"/>
    <p:sldId id="299" r:id="rId14"/>
    <p:sldId id="300" r:id="rId15"/>
    <p:sldId id="301" r:id="rId16"/>
    <p:sldId id="297" r:id="rId17"/>
    <p:sldId id="28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792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6A031-A7BB-C1BA-8D82-733FF80CD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2D06D1-0DC9-B7F3-0314-6C031C615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42E13-2CD5-5590-7780-1109D548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321753-6151-EC89-9B9E-BA6542B9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3FF48-DD35-2EC9-FD98-ECC24C70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89D1F-2432-4EF6-8D9E-28AABC83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5B33-2A9B-9F9A-405A-829CB017D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D05949-F0A3-FB00-3C18-B8610FBC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2F19D-0C96-5934-3117-237AFA98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0378C-ED36-B83A-916B-39FE2622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6B38DE-7135-F081-1212-AF68947A5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C6B30C-70DA-786A-3EE3-4A367EA98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27465-9637-169F-F44E-08A9FD5F6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9FAA3-116A-FA7B-29CC-C2853E9D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38ED1-0C02-FFAD-6001-CE06AF03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5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ECB37-133E-A4CA-0326-06531EC8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3C3A6-1BA0-0BD5-CAA3-61CA52BEC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3C07E-DA35-1134-FD58-2B6FE280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7896F-E69C-272C-E2AA-D4769395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5EFF2-8F02-9D5D-AB60-16A198E8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9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9F19E-DA4D-8A57-49AD-E6802E6F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D9698B-1EC5-D622-B34C-BC7D1FFC9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58EEED-FF10-FF60-1CFF-E6206E1D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29620-4923-0257-0FF3-38E76241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2A5893-E2C7-B9A3-1F70-10AB5A3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8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A6398-E4DF-AAB3-D95D-F9E08CFB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B9E39-8512-51A4-9EF6-C684A0B45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266F25-3673-ECC0-4C38-5B55C87D3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0D8B11-0101-2E6C-0A52-F87C1CC2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162302-D351-4820-F23A-65681E68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CC265-31A3-C67F-A5C4-F8261686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4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A5AF1-3957-BFC8-60AB-E5376EC0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EAFB5A-06A5-5179-EBB3-8484902B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587D7B-E460-5D5A-5BBC-07C8879C4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B992CD-48F5-ACA2-9AD2-D775CD79C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D262C0-C6C3-DFA0-4DD5-531FBF70A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C26B18-7242-4479-1A1D-994B10CD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C387EC-54F2-553A-C992-11D8C99A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081A1D-2A3B-5407-565B-E60D3221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6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923A-D798-1F74-A6C1-9F629F77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60AD94-9DE9-A579-C3DE-9B4C9CFD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A2DCE4-D497-BB7B-0CE6-2F0BB579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712379-426D-B4E6-3BC9-891436AA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560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AF39A2-7588-72CD-ECEA-E0AD1C76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81740B-E633-A84D-44C5-A44DBF0B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B9BC3C-9EE5-4329-C936-2B3754B0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93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76CEE-D81D-2B01-889E-49E9F726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3A392-E8B9-D533-FDD5-702569D64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C6A891-BCE3-4AC3-CC47-C192756D3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5F1E32-47B2-5F5E-260E-515FC2BA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57F2BE-C8C7-2088-F5B0-2082DED7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154178-6785-9FB4-B3FE-97179127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0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E9C1C-E746-1A2F-6627-83B889F4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61DB98-3BD2-DAA0-7F4E-91674BA82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4954A2-AD05-8102-F9B2-3514399CF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7ACA1-C1DC-837F-B18A-1F50E3BF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0E78FA-FC89-E551-5E53-AB3B76E9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EC819-925E-5DF9-175C-B07A64F0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79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1B6958-D86C-3109-39A5-241731FB2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D6E9A6-8F9C-D199-160F-64704F8A3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AD181-C1C0-A836-69EA-7962F97B4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1B9F4-9D1E-408F-BF58-AC197764E5C6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84B07-BD49-587F-0626-401F11A39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4051E-EF27-A334-D9C7-FC49DE387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FA8D3-7E5D-4F9E-A5CA-4722AF0C1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2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3D1F0C-2E70-8050-B82A-D88F235B44EE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DE015B-B96D-C3AB-5F58-E8D6F277D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020" y="178173"/>
            <a:ext cx="10045959" cy="689617"/>
          </a:xfrm>
        </p:spPr>
        <p:txBody>
          <a:bodyPr>
            <a:no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Prompt-to-Prompt Image Editing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07F28-4807-6D55-F014-740A31162251}"/>
              </a:ext>
            </a:extLst>
          </p:cNvPr>
          <p:cNvSpPr txBox="1"/>
          <p:nvPr/>
        </p:nvSpPr>
        <p:spPr>
          <a:xfrm>
            <a:off x="3233737" y="1120045"/>
            <a:ext cx="5967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with Cross Attention Control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E2C756-04EA-600F-0C58-96DC75DE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71" y="1717347"/>
            <a:ext cx="8946655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4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Editing attention maps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Word Swap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Adding a New Phrase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Attention Re–weighting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3E4640-33D9-9C7B-5459-91690D55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9" y="1961572"/>
            <a:ext cx="4892464" cy="8611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8AC026-7D3D-29F3-CF63-51B1ACC8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5" y="3528068"/>
            <a:ext cx="6774767" cy="8154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9FE916-8937-C578-3DEC-812523334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5" y="5177519"/>
            <a:ext cx="6096528" cy="914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77268A-4A6B-1BC6-52C6-73BF7659D0E8}"/>
              </a:ext>
            </a:extLst>
          </p:cNvPr>
          <p:cNvSpPr txBox="1"/>
          <p:nvPr/>
        </p:nvSpPr>
        <p:spPr>
          <a:xfrm>
            <a:off x="5029313" y="2065549"/>
            <a:ext cx="6957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Injecting attention maps of source image before the certain time steps </a:t>
            </a:r>
            <a:r>
              <a:rPr lang="ko-KR" altLang="en-US" b="1" dirty="0">
                <a:solidFill>
                  <a:srgbClr val="FF0000"/>
                </a:solidFill>
              </a:rPr>
              <a:t>→</a:t>
            </a:r>
            <a:r>
              <a:rPr lang="en-US" altLang="ko-KR" b="1" dirty="0">
                <a:solidFill>
                  <a:srgbClr val="FF0000"/>
                </a:solidFill>
              </a:rPr>
              <a:t>allowing the necessary geometry freedom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76885-61E5-72D5-0BAA-13E8FC9606F1}"/>
              </a:ext>
            </a:extLst>
          </p:cNvPr>
          <p:cNvSpPr txBox="1"/>
          <p:nvPr/>
        </p:nvSpPr>
        <p:spPr>
          <a:xfrm>
            <a:off x="6980042" y="3585103"/>
            <a:ext cx="2696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→ </a:t>
            </a:r>
            <a:r>
              <a:rPr lang="en-US" altLang="ko-KR" b="1" dirty="0">
                <a:solidFill>
                  <a:srgbClr val="FF0000"/>
                </a:solidFill>
              </a:rPr>
              <a:t>New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tokens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710E8-E3CA-789A-1E8E-72F3BA9EB94E}"/>
              </a:ext>
            </a:extLst>
          </p:cNvPr>
          <p:cNvSpPr txBox="1"/>
          <p:nvPr/>
        </p:nvSpPr>
        <p:spPr>
          <a:xfrm>
            <a:off x="6130213" y="5288035"/>
            <a:ext cx="543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→ </a:t>
            </a:r>
            <a:r>
              <a:rPr lang="en-US" altLang="ko-KR" b="1" dirty="0">
                <a:solidFill>
                  <a:srgbClr val="FF0000"/>
                </a:solidFill>
              </a:rPr>
              <a:t>tokens wanted to strengthen or weakens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42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Result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B53D1C-FD82-0ACB-5857-10BCD24C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45" y="1164258"/>
            <a:ext cx="9076207" cy="2697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EF9FB3-59ED-2F76-442C-CE5689762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2"/>
          <a:stretch/>
        </p:blipFill>
        <p:spPr>
          <a:xfrm>
            <a:off x="2890933" y="3784055"/>
            <a:ext cx="9647756" cy="30739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437977-3CA3-122C-78DF-1095A18A38AF}"/>
              </a:ext>
            </a:extLst>
          </p:cNvPr>
          <p:cNvSpPr txBox="1"/>
          <p:nvPr/>
        </p:nvSpPr>
        <p:spPr>
          <a:xfrm>
            <a:off x="429209" y="4397697"/>
            <a:ext cx="28722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Injecting only the 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attention weights 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of the word “butterfly”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5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Result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37977-3CA3-122C-78DF-1095A18A38AF}"/>
              </a:ext>
            </a:extLst>
          </p:cNvPr>
          <p:cNvSpPr txBox="1"/>
          <p:nvPr/>
        </p:nvSpPr>
        <p:spPr>
          <a:xfrm>
            <a:off x="205274" y="1715804"/>
            <a:ext cx="40059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Injecting the cross-attention maps 0%~100% of diffusion steps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→ </a:t>
            </a:r>
            <a:r>
              <a:rPr lang="en-US" altLang="ko-KR" b="1" dirty="0">
                <a:solidFill>
                  <a:srgbClr val="FF0000"/>
                </a:solidFill>
              </a:rPr>
              <a:t>fidelity to the original image</a:t>
            </a:r>
            <a:r>
              <a:rPr lang="ko-KR" altLang="en-US" b="1" dirty="0">
                <a:solidFill>
                  <a:srgbClr val="FF0000"/>
                </a:solidFill>
              </a:rPr>
              <a:t>↑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But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100% is not the best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A896D7-9D13-EBFF-E2EB-0D8A1662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65" y="1089637"/>
            <a:ext cx="7843935" cy="57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Result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254154-53FB-7F5D-3C95-E3916F58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94" y="1089705"/>
            <a:ext cx="7806612" cy="57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6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Result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37977-3CA3-122C-78DF-1095A18A38AF}"/>
              </a:ext>
            </a:extLst>
          </p:cNvPr>
          <p:cNvSpPr txBox="1"/>
          <p:nvPr/>
        </p:nvSpPr>
        <p:spPr>
          <a:xfrm>
            <a:off x="279918" y="1629152"/>
            <a:ext cx="3172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Global editing is available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5AF704-9016-FDDA-3363-E0381294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63" y="2078918"/>
            <a:ext cx="10288167" cy="47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5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Result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37977-3CA3-122C-78DF-1095A18A38AF}"/>
              </a:ext>
            </a:extLst>
          </p:cNvPr>
          <p:cNvSpPr txBox="1"/>
          <p:nvPr/>
        </p:nvSpPr>
        <p:spPr>
          <a:xfrm>
            <a:off x="65430" y="1531138"/>
            <a:ext cx="4142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Control the attention mask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→ </a:t>
            </a:r>
            <a:r>
              <a:rPr lang="en-US" altLang="ko-KR" b="1" dirty="0">
                <a:solidFill>
                  <a:srgbClr val="FF0000"/>
                </a:solidFill>
              </a:rPr>
              <a:t> influence </a:t>
            </a:r>
            <a:r>
              <a:rPr lang="ko-KR" altLang="en-US" b="1" dirty="0">
                <a:solidFill>
                  <a:srgbClr val="FF0000"/>
                </a:solidFill>
              </a:rPr>
              <a:t>↑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95F40E-E490-F3FF-F452-14A74647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330" y="1081369"/>
            <a:ext cx="6574856" cy="57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1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Real Image Editing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Can’t directly input the real image </a:t>
            </a:r>
            <a:r>
              <a:rPr lang="ko-KR" altLang="en-US" sz="2000" b="1" dirty="0"/>
              <a:t>→ </a:t>
            </a:r>
            <a:r>
              <a:rPr lang="en-US" altLang="ko-KR" sz="2000" b="1" dirty="0"/>
              <a:t>we need </a:t>
            </a:r>
            <a:r>
              <a:rPr lang="en-US" altLang="ko-KR" sz="2000" b="1" dirty="0">
                <a:solidFill>
                  <a:srgbClr val="FF0000"/>
                </a:solidFill>
              </a:rPr>
              <a:t>inversion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4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Strength &amp; Limitation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Strength</a:t>
            </a:r>
          </a:p>
          <a:p>
            <a:pPr marL="0" indent="0">
              <a:buNone/>
            </a:pPr>
            <a:r>
              <a:rPr lang="en-US" altLang="ko-KR" sz="2000" b="1" dirty="0"/>
              <a:t>Uncovered powerful capabilities of the cross-attention layers</a:t>
            </a:r>
          </a:p>
          <a:p>
            <a:pPr marL="0" indent="0">
              <a:buNone/>
            </a:pPr>
            <a:r>
              <a:rPr lang="en-US" altLang="ko-KR" sz="2000" b="1" dirty="0"/>
              <a:t>easy editing by another prompt without any masks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400" b="1" dirty="0"/>
              <a:t>Limitation</a:t>
            </a:r>
          </a:p>
          <a:p>
            <a:pPr marL="0" indent="0">
              <a:buNone/>
            </a:pPr>
            <a:r>
              <a:rPr lang="en-US" altLang="ko-KR" sz="2000" b="1" dirty="0"/>
              <a:t>Can’t perfectly edit real images </a:t>
            </a:r>
          </a:p>
          <a:p>
            <a:pPr marL="0" indent="0">
              <a:buNone/>
            </a:pPr>
            <a:r>
              <a:rPr lang="ko-KR" altLang="en-US" sz="2000" b="1" dirty="0"/>
              <a:t>→ </a:t>
            </a:r>
            <a:r>
              <a:rPr lang="en-US" altLang="ko-KR" sz="2000" b="1" dirty="0"/>
              <a:t>model just edit the image generated by this diffusion model</a:t>
            </a:r>
          </a:p>
          <a:p>
            <a:pPr marL="0" indent="0">
              <a:buNone/>
            </a:pPr>
            <a:endParaRPr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7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Problem definition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2006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Diffusion + LLM </a:t>
            </a:r>
            <a:r>
              <a:rPr lang="ko-KR" altLang="en-US" sz="2000" b="1" dirty="0"/>
              <a:t>→ </a:t>
            </a:r>
            <a:r>
              <a:rPr lang="en-US" altLang="ko-KR" sz="2000" b="1" dirty="0"/>
              <a:t>high quality &amp; reliable for prompt image</a:t>
            </a:r>
          </a:p>
          <a:p>
            <a:pPr marL="0" indent="0">
              <a:buNone/>
            </a:pPr>
            <a:r>
              <a:rPr lang="en-US" altLang="ko-KR" sz="2000" b="1" dirty="0"/>
              <a:t>But can’t “editing” the image</a:t>
            </a:r>
          </a:p>
          <a:p>
            <a:pPr marL="0" indent="0">
              <a:buNone/>
            </a:pPr>
            <a:r>
              <a:rPr lang="en-US" altLang="ko-KR" sz="2000" b="1" dirty="0"/>
              <a:t>Ex) slightest change in the textual prompt </a:t>
            </a:r>
            <a:r>
              <a:rPr lang="ko-KR" altLang="en-US" sz="2000" b="1" dirty="0"/>
              <a:t>→ </a:t>
            </a:r>
            <a:r>
              <a:rPr lang="en-US" altLang="ko-KR" sz="2000" b="1" dirty="0"/>
              <a:t>completely different output image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EE2927-889B-C492-AAE9-D83A95D2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8" y="2666167"/>
            <a:ext cx="10638442" cy="305588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3021637-C0D6-3E83-5D02-0247EFE083F9}"/>
              </a:ext>
            </a:extLst>
          </p:cNvPr>
          <p:cNvSpPr txBox="1">
            <a:spLocks/>
          </p:cNvSpPr>
          <p:nvPr/>
        </p:nvSpPr>
        <p:spPr>
          <a:xfrm>
            <a:off x="310248" y="5971393"/>
            <a:ext cx="11483646" cy="72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/>
              <a:t>→ </a:t>
            </a:r>
            <a:r>
              <a:rPr lang="en-US" altLang="ko-KR" sz="2400" b="1" dirty="0"/>
              <a:t>Goal: Prompt-to-Prompt </a:t>
            </a:r>
            <a:r>
              <a:rPr lang="en-US" altLang="ko-KR" sz="2400" b="1" dirty="0">
                <a:solidFill>
                  <a:srgbClr val="FF0000"/>
                </a:solidFill>
              </a:rPr>
              <a:t>Editing </a:t>
            </a:r>
            <a:r>
              <a:rPr lang="en-US" altLang="ko-KR" sz="2400" b="1" dirty="0"/>
              <a:t>(not just generate another image) </a:t>
            </a:r>
          </a:p>
        </p:txBody>
      </p:sp>
    </p:spTree>
    <p:extLst>
      <p:ext uri="{BB962C8B-B14F-4D97-AF65-F5344CB8AC3E}">
        <p14:creationId xmlns:p14="http://schemas.microsoft.com/office/powerpoint/2010/main" val="205290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Related work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GAN-based editing: high quality but highly-curated dataset (struggle over large and diverse datasets) </a:t>
            </a:r>
            <a:r>
              <a:rPr lang="ko-KR" altLang="en-US" sz="2000" b="1" dirty="0"/>
              <a:t>→ </a:t>
            </a:r>
            <a:r>
              <a:rPr lang="en-US" altLang="ko-KR" sz="2000" b="1" dirty="0"/>
              <a:t>due to GAN’s limitations (?)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/>
              <a:t>Mask + generative models, Text2LIVE (automatically masking?): </a:t>
            </a:r>
          </a:p>
          <a:p>
            <a:pPr marL="0" indent="0">
              <a:buNone/>
            </a:pPr>
            <a:r>
              <a:rPr lang="en-US" altLang="ko-KR" sz="2000" b="1" dirty="0"/>
              <a:t>can change textures, But can’t modify complex structures </a:t>
            </a:r>
          </a:p>
          <a:p>
            <a:pPr marL="0" indent="0">
              <a:buNone/>
            </a:pPr>
            <a:r>
              <a:rPr lang="en-US" altLang="ko-KR" sz="2000" b="1" dirty="0"/>
              <a:t>(because they cover the image with generated image)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Diffusion-based models: good performance in text-to-image synthesis:</a:t>
            </a:r>
          </a:p>
          <a:p>
            <a:pPr marL="0" indent="0">
              <a:buNone/>
            </a:pPr>
            <a:r>
              <a:rPr lang="en-US" altLang="ko-KR" sz="2000" b="1" dirty="0"/>
              <a:t>Can’t edit images, but just generate another image reliable for text prompts</a:t>
            </a:r>
          </a:p>
          <a:p>
            <a:pPr marL="0" indent="0">
              <a:buNone/>
            </a:pPr>
            <a:r>
              <a:rPr lang="ko-KR" altLang="en-US" sz="2400" b="1" dirty="0"/>
              <a:t>→ </a:t>
            </a:r>
            <a:r>
              <a:rPr lang="en-US" altLang="ko-KR" sz="2400" b="1" dirty="0"/>
              <a:t>Solve this problem, by using Diffusion models(+LLM)!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C308E7-73BC-8CC2-ACF6-B38703844AB6}"/>
              </a:ext>
            </a:extLst>
          </p:cNvPr>
          <p:cNvCxnSpPr/>
          <p:nvPr/>
        </p:nvCxnSpPr>
        <p:spPr>
          <a:xfrm>
            <a:off x="4777272" y="1800808"/>
            <a:ext cx="27805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0C93F0-1D8A-6495-7061-19A9A541CB2D}"/>
              </a:ext>
            </a:extLst>
          </p:cNvPr>
          <p:cNvSpPr txBox="1"/>
          <p:nvPr/>
        </p:nvSpPr>
        <p:spPr>
          <a:xfrm>
            <a:off x="5962257" y="1767471"/>
            <a:ext cx="616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Ex) human faces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52998F-9D9A-7E8F-CF51-052F2F7D9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85"/>
          <a:stretch/>
        </p:blipFill>
        <p:spPr>
          <a:xfrm>
            <a:off x="10175375" y="2096340"/>
            <a:ext cx="1954416" cy="47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C16BD20-ABFD-2F81-589E-78A8138E9651}"/>
              </a:ext>
            </a:extLst>
          </p:cNvPr>
          <p:cNvSpPr/>
          <p:nvPr/>
        </p:nvSpPr>
        <p:spPr>
          <a:xfrm>
            <a:off x="449573" y="3939099"/>
            <a:ext cx="1150479" cy="1090058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D1A700-E7AD-C647-E077-8C8031496790}"/>
              </a:ext>
            </a:extLst>
          </p:cNvPr>
          <p:cNvSpPr/>
          <p:nvPr/>
        </p:nvSpPr>
        <p:spPr>
          <a:xfrm>
            <a:off x="5225776" y="3942715"/>
            <a:ext cx="1150479" cy="1090058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Main Idea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B49216-290F-FE9E-2311-09378D5E6C42}"/>
              </a:ext>
            </a:extLst>
          </p:cNvPr>
          <p:cNvSpPr txBox="1">
            <a:spLocks/>
          </p:cNvSpPr>
          <p:nvPr/>
        </p:nvSpPr>
        <p:spPr>
          <a:xfrm>
            <a:off x="205275" y="1492807"/>
            <a:ext cx="11849876" cy="473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/>
              <a:t>Text-to-Image diffusion models input text information through </a:t>
            </a:r>
            <a:r>
              <a:rPr lang="en-US" altLang="ko-KR" sz="2000" b="1" dirty="0">
                <a:solidFill>
                  <a:srgbClr val="FF0000"/>
                </a:solidFill>
              </a:rPr>
              <a:t>cross-attention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/>
              <a:t>appearances of the generated image depend not only on the </a:t>
            </a:r>
            <a:r>
              <a:rPr lang="en-US" altLang="ko-KR" sz="2000" b="1" dirty="0">
                <a:solidFill>
                  <a:srgbClr val="FF0000"/>
                </a:solidFill>
              </a:rPr>
              <a:t>random seed</a:t>
            </a:r>
            <a:r>
              <a:rPr lang="en-US" altLang="ko-KR" sz="2000" b="1" dirty="0"/>
              <a:t>, but also on the </a:t>
            </a:r>
            <a:r>
              <a:rPr lang="en-US" altLang="ko-KR" sz="2000" b="1" dirty="0">
                <a:solidFill>
                  <a:srgbClr val="FF0000"/>
                </a:solidFill>
              </a:rPr>
              <a:t>interaction</a:t>
            </a:r>
            <a:r>
              <a:rPr lang="en-US" altLang="ko-KR" sz="2000" b="1" dirty="0"/>
              <a:t> between the pixels to the text embedding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dirty="0"/>
              <a:t>→ </a:t>
            </a:r>
            <a:r>
              <a:rPr lang="en-US" altLang="ko-KR" sz="2000" b="1" dirty="0">
                <a:solidFill>
                  <a:srgbClr val="FF0000"/>
                </a:solidFill>
              </a:rPr>
              <a:t>pixel-to-text interaction </a:t>
            </a:r>
            <a:r>
              <a:rPr lang="en-US" altLang="ko-KR" sz="2000" b="1" dirty="0"/>
              <a:t>occurs in </a:t>
            </a:r>
            <a:r>
              <a:rPr lang="en-US" altLang="ko-KR" sz="2000" b="1" dirty="0">
                <a:solidFill>
                  <a:srgbClr val="FF0000"/>
                </a:solidFill>
              </a:rPr>
              <a:t>cross-attention layer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dirty="0"/>
              <a:t>→ </a:t>
            </a:r>
            <a:r>
              <a:rPr lang="en-US" altLang="ko-KR" sz="2000" b="1" dirty="0"/>
              <a:t>Injecting the cross-attention maps of the input image    enables us to preserve the original composition and structure.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C58C48-2DC0-91A9-1A28-3C1E9E8D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676" y="3956933"/>
            <a:ext cx="4983324" cy="2501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5EA686-EE2F-9378-C549-5DC63D6A3BD1}"/>
              </a:ext>
            </a:extLst>
          </p:cNvPr>
          <p:cNvSpPr txBox="1"/>
          <p:nvPr/>
        </p:nvSpPr>
        <p:spPr>
          <a:xfrm>
            <a:off x="8206273" y="6420622"/>
            <a:ext cx="3341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/>
              <a:t>Latent diffusion </a:t>
            </a:r>
            <a:r>
              <a:rPr lang="en-US" altLang="ko-KR" b="1" dirty="0"/>
              <a:t>architecture</a:t>
            </a:r>
            <a:endParaRPr lang="en-US" altLang="ko-KR" sz="1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B1A7AC-6182-E742-FDAE-41188F2C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676" y="2962719"/>
            <a:ext cx="312447" cy="342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60BB3B-3985-CED6-9BA2-EF6BC3603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238" y="5992391"/>
            <a:ext cx="381033" cy="3734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20CCA7-A5D2-6869-3ACC-C724B3CBC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769" y="4892824"/>
            <a:ext cx="327688" cy="3810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811B34-AF0E-9232-77D0-501E375CA5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25"/>
          <a:stretch/>
        </p:blipFill>
        <p:spPr>
          <a:xfrm>
            <a:off x="1838131" y="5478124"/>
            <a:ext cx="441998" cy="3315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A46359-6815-E87A-928B-C62A1FE6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91" y="4269904"/>
            <a:ext cx="312447" cy="34293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D14AE67-7C30-9789-233A-4EEB331A07F2}"/>
              </a:ext>
            </a:extLst>
          </p:cNvPr>
          <p:cNvCxnSpPr>
            <a:cxnSpLocks/>
          </p:cNvCxnSpPr>
          <p:nvPr/>
        </p:nvCxnSpPr>
        <p:spPr>
          <a:xfrm>
            <a:off x="1838131" y="4497355"/>
            <a:ext cx="32283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CF72E5D-68D2-6925-4807-F6C1ADB64755}"/>
              </a:ext>
            </a:extLst>
          </p:cNvPr>
          <p:cNvSpPr txBox="1"/>
          <p:nvPr/>
        </p:nvSpPr>
        <p:spPr>
          <a:xfrm>
            <a:off x="2321917" y="4033281"/>
            <a:ext cx="263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Denoising process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BDB61C-01A9-7A2E-4846-7C278A81F521}"/>
              </a:ext>
            </a:extLst>
          </p:cNvPr>
          <p:cNvSpPr txBox="1"/>
          <p:nvPr/>
        </p:nvSpPr>
        <p:spPr>
          <a:xfrm>
            <a:off x="591489" y="4280800"/>
            <a:ext cx="827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Noise</a:t>
            </a:r>
            <a:endParaRPr lang="ko-KR" altLang="en-US" b="1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4664008-5CA6-1D87-9403-EC3E2F1BC75A}"/>
              </a:ext>
            </a:extLst>
          </p:cNvPr>
          <p:cNvCxnSpPr>
            <a:cxnSpLocks/>
          </p:cNvCxnSpPr>
          <p:nvPr/>
        </p:nvCxnSpPr>
        <p:spPr>
          <a:xfrm>
            <a:off x="2051513" y="4612834"/>
            <a:ext cx="759188" cy="6289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8279F41-12DF-EA07-7C63-692C8B3A289F}"/>
              </a:ext>
            </a:extLst>
          </p:cNvPr>
          <p:cNvSpPr txBox="1"/>
          <p:nvPr/>
        </p:nvSpPr>
        <p:spPr>
          <a:xfrm>
            <a:off x="2720145" y="5141080"/>
            <a:ext cx="3237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Attention map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53DCFB1-5601-0320-2CE7-B71924B565C7}"/>
              </a:ext>
            </a:extLst>
          </p:cNvPr>
          <p:cNvSpPr/>
          <p:nvPr/>
        </p:nvSpPr>
        <p:spPr>
          <a:xfrm>
            <a:off x="503907" y="5581408"/>
            <a:ext cx="1150479" cy="1090058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13FE061-C7E6-2967-58F3-292A159551D1}"/>
              </a:ext>
            </a:extLst>
          </p:cNvPr>
          <p:cNvSpPr/>
          <p:nvPr/>
        </p:nvSpPr>
        <p:spPr>
          <a:xfrm>
            <a:off x="5280110" y="5585024"/>
            <a:ext cx="1150479" cy="1090058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26DBBC3-C530-660B-1375-72C7D0CCE6C3}"/>
              </a:ext>
            </a:extLst>
          </p:cNvPr>
          <p:cNvCxnSpPr>
            <a:cxnSpLocks/>
          </p:cNvCxnSpPr>
          <p:nvPr/>
        </p:nvCxnSpPr>
        <p:spPr>
          <a:xfrm>
            <a:off x="1892465" y="6139664"/>
            <a:ext cx="32283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13DB49A-2659-50CC-B1BF-F7B8DBFA2635}"/>
              </a:ext>
            </a:extLst>
          </p:cNvPr>
          <p:cNvSpPr txBox="1"/>
          <p:nvPr/>
        </p:nvSpPr>
        <p:spPr>
          <a:xfrm>
            <a:off x="2373681" y="6235927"/>
            <a:ext cx="263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Denoising process</a:t>
            </a:r>
            <a:endParaRPr lang="ko-KR" altLang="en-US" b="1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0F1C327-A749-E334-B614-968C8EC16CFF}"/>
              </a:ext>
            </a:extLst>
          </p:cNvPr>
          <p:cNvCxnSpPr>
            <a:cxnSpLocks/>
          </p:cNvCxnSpPr>
          <p:nvPr/>
        </p:nvCxnSpPr>
        <p:spPr>
          <a:xfrm>
            <a:off x="2051513" y="5794313"/>
            <a:ext cx="0" cy="3453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E50AECC-E2E3-3515-35BF-27D2698B29BF}"/>
              </a:ext>
            </a:extLst>
          </p:cNvPr>
          <p:cNvSpPr txBox="1"/>
          <p:nvPr/>
        </p:nvSpPr>
        <p:spPr>
          <a:xfrm>
            <a:off x="645823" y="5923109"/>
            <a:ext cx="827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Noise</a:t>
            </a:r>
            <a:endParaRPr lang="ko-KR" altLang="en-US" b="1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8F962A3-2180-1266-7336-57DBD5A5A1CE}"/>
              </a:ext>
            </a:extLst>
          </p:cNvPr>
          <p:cNvCxnSpPr>
            <a:cxnSpLocks/>
          </p:cNvCxnSpPr>
          <p:nvPr/>
        </p:nvCxnSpPr>
        <p:spPr>
          <a:xfrm flipH="1">
            <a:off x="2142706" y="5478124"/>
            <a:ext cx="661111" cy="60023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7D7A2E5-69C7-585F-69AD-937494B557F1}"/>
              </a:ext>
            </a:extLst>
          </p:cNvPr>
          <p:cNvCxnSpPr>
            <a:cxnSpLocks/>
          </p:cNvCxnSpPr>
          <p:nvPr/>
        </p:nvCxnSpPr>
        <p:spPr>
          <a:xfrm flipV="1">
            <a:off x="2032613" y="4501409"/>
            <a:ext cx="0" cy="4150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601BC44-EA79-BF0A-C6BD-EB17C2B7A16B}"/>
              </a:ext>
            </a:extLst>
          </p:cNvPr>
          <p:cNvCxnSpPr>
            <a:cxnSpLocks/>
          </p:cNvCxnSpPr>
          <p:nvPr/>
        </p:nvCxnSpPr>
        <p:spPr>
          <a:xfrm>
            <a:off x="4484306" y="5354505"/>
            <a:ext cx="339621" cy="106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7A0D3F-E842-309D-DF81-270C9B7CA708}"/>
              </a:ext>
            </a:extLst>
          </p:cNvPr>
          <p:cNvSpPr txBox="1"/>
          <p:nvPr/>
        </p:nvSpPr>
        <p:spPr>
          <a:xfrm>
            <a:off x="4813661" y="5147082"/>
            <a:ext cx="616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Pixel-text interaction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74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E76598F-3283-ECEC-E5DB-459EA684D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423" y="1099090"/>
            <a:ext cx="5064326" cy="4985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Based on Imagen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Imagen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000" b="1" dirty="0"/>
              <a:t>Text-to-image diffusion models using pretrained LLM</a:t>
            </a:r>
          </a:p>
          <a:p>
            <a:pPr marL="0" indent="0">
              <a:buNone/>
            </a:pPr>
            <a:r>
              <a:rPr lang="ko-KR" altLang="en-US" sz="2000" b="1" dirty="0"/>
              <a:t>→</a:t>
            </a:r>
            <a:r>
              <a:rPr lang="en-US" altLang="ko-KR" sz="2000" b="1" dirty="0"/>
              <a:t>LLM can give semantic text information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Classifier-free guidance </a:t>
            </a:r>
            <a:r>
              <a:rPr lang="ko-KR" altLang="en-US" sz="2000" b="1" dirty="0"/>
              <a:t>→ </a:t>
            </a:r>
            <a:r>
              <a:rPr lang="en-US" altLang="ko-KR" sz="2000" b="1" dirty="0"/>
              <a:t>conditioning generation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+ Super-Resolution Diffusion model </a:t>
            </a:r>
            <a:r>
              <a:rPr lang="ko-KR" altLang="en-US" sz="2000" b="1" dirty="0"/>
              <a:t>→ </a:t>
            </a:r>
            <a:r>
              <a:rPr lang="en-US" altLang="ko-KR" sz="2000" b="1" dirty="0"/>
              <a:t>details</a:t>
            </a:r>
            <a:r>
              <a:rPr lang="ko-KR" altLang="en-US" sz="2000" b="1" dirty="0"/>
              <a:t>↑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5C35B2-8A75-4B2A-807A-1BD0CA36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9" y="5292485"/>
            <a:ext cx="7368718" cy="14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Classifier free guidance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525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Not using pre-trained classifier</a:t>
            </a:r>
          </a:p>
          <a:p>
            <a:pPr marL="0" indent="0">
              <a:buNone/>
            </a:pPr>
            <a:r>
              <a:rPr lang="ko-KR" altLang="en-US" sz="2000" b="1" dirty="0"/>
              <a:t>→ </a:t>
            </a:r>
            <a:r>
              <a:rPr lang="en-US" altLang="ko-KR" sz="2000" b="1" dirty="0"/>
              <a:t>pre-trained classifier: more memory</a:t>
            </a:r>
          </a:p>
          <a:p>
            <a:pPr marL="0" indent="0">
              <a:buNone/>
            </a:pPr>
            <a:r>
              <a:rPr lang="en-US" altLang="ko-KR" sz="2000" b="1" dirty="0"/>
              <a:t>Need to be trained in the time steps</a:t>
            </a:r>
          </a:p>
          <a:p>
            <a:pPr marL="0" indent="0">
              <a:buNone/>
            </a:pPr>
            <a:r>
              <a:rPr lang="en-US" altLang="ko-KR" sz="2000" b="1" dirty="0"/>
              <a:t>Diversity</a:t>
            </a:r>
            <a:r>
              <a:rPr lang="ko-KR" altLang="en-US" sz="2000" b="1" dirty="0"/>
              <a:t>↓</a:t>
            </a:r>
            <a:r>
              <a:rPr lang="en-US" altLang="ko-KR" sz="2000" b="1" dirty="0"/>
              <a:t>(~GAN)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Train the model in </a:t>
            </a:r>
            <a:r>
              <a:rPr lang="en-US" altLang="ko-KR" sz="2000" b="1" dirty="0" err="1"/>
              <a:t>cond</a:t>
            </a:r>
            <a:r>
              <a:rPr lang="en-US" altLang="ko-KR" sz="2000" b="1" dirty="0"/>
              <a:t> + </a:t>
            </a:r>
            <a:r>
              <a:rPr lang="en-US" altLang="ko-KR" sz="2000" b="1" dirty="0" err="1"/>
              <a:t>uncond</a:t>
            </a:r>
            <a:r>
              <a:rPr lang="en-US" altLang="ko-KR" sz="2000" b="1" dirty="0"/>
              <a:t>(~10%)</a:t>
            </a:r>
          </a:p>
          <a:p>
            <a:pPr marL="0" indent="0">
              <a:buNone/>
            </a:pPr>
            <a:r>
              <a:rPr lang="en-US" altLang="ko-KR" sz="2000" b="1" dirty="0"/>
              <a:t>Sampling the noise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why didn’t they use only conditional noise?</a:t>
            </a:r>
          </a:p>
          <a:p>
            <a:pPr marL="0" indent="0">
              <a:buNone/>
            </a:pPr>
            <a:r>
              <a:rPr lang="ko-KR" altLang="en-US" sz="2000" b="1" dirty="0"/>
              <a:t>→ </a:t>
            </a:r>
            <a:r>
              <a:rPr lang="en-US" altLang="ko-KR" sz="2000" b="1" dirty="0"/>
              <a:t>c can have diverse images</a:t>
            </a:r>
          </a:p>
          <a:p>
            <a:pPr marL="0" indent="0">
              <a:buNone/>
            </a:pPr>
            <a:r>
              <a:rPr lang="ko-KR" altLang="en-US" sz="2000" b="1" dirty="0"/>
              <a:t>→ </a:t>
            </a:r>
            <a:r>
              <a:rPr lang="en-US" altLang="ko-KR" sz="2000" b="1" dirty="0"/>
              <a:t>conditioning</a:t>
            </a:r>
            <a:r>
              <a:rPr lang="ko-KR" altLang="en-US" sz="2000" b="1" dirty="0"/>
              <a:t>↓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So minus unconditional noise </a:t>
            </a:r>
            <a:r>
              <a:rPr lang="ko-KR" altLang="en-US" sz="2000" b="1" dirty="0"/>
              <a:t>→ </a:t>
            </a:r>
            <a:r>
              <a:rPr lang="en-US" altLang="ko-KR" sz="2000" b="1" dirty="0"/>
              <a:t>conditioning</a:t>
            </a:r>
            <a:r>
              <a:rPr lang="ko-KR" altLang="en-US" sz="2000" b="1" dirty="0"/>
              <a:t>↑</a:t>
            </a:r>
            <a:r>
              <a:rPr lang="en-US" altLang="ko-KR" sz="2000" b="1" dirty="0"/>
              <a:t>+ controllable (maybe…)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5702CC5-90B7-D6A2-C258-C3403149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66" y="1157461"/>
            <a:ext cx="6498834" cy="49550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A564EF-A2E2-A164-D992-F362A22D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5" y="4334166"/>
            <a:ext cx="4157175" cy="3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052CAF-EE32-F654-7D8E-A1E25DDB9CDF}"/>
              </a:ext>
            </a:extLst>
          </p:cNvPr>
          <p:cNvSpPr txBox="1"/>
          <p:nvPr/>
        </p:nvSpPr>
        <p:spPr>
          <a:xfrm>
            <a:off x="7836906" y="2136066"/>
            <a:ext cx="1105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rgbClr val="FF0000"/>
                </a:solidFill>
              </a:rPr>
              <a:t>uncond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9B2844-3F1A-D4BE-1276-1FC1ABC86987}"/>
              </a:ext>
            </a:extLst>
          </p:cNvPr>
          <p:cNvCxnSpPr>
            <a:cxnSpLocks/>
          </p:cNvCxnSpPr>
          <p:nvPr/>
        </p:nvCxnSpPr>
        <p:spPr>
          <a:xfrm>
            <a:off x="6251510" y="2182721"/>
            <a:ext cx="2138235" cy="0"/>
          </a:xfrm>
          <a:prstGeom prst="line">
            <a:avLst/>
          </a:prstGeom>
          <a:ln w="19050">
            <a:solidFill>
              <a:srgbClr val="E5E4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29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Cross-attention layer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In diffusion models, Cross-attention layer can input the text information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0B3326-1F9F-936B-4BB2-9CCF24A6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2" y="4297691"/>
            <a:ext cx="11248095" cy="22252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7CE469-733D-5E66-1044-0F6A7F6F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2" y="2137589"/>
            <a:ext cx="1981578" cy="408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17008E-AEA7-A3BC-FE5C-49DF3FC04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147" y="2208214"/>
            <a:ext cx="2005597" cy="3482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958139-E222-E5E3-C70A-0618D4E4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232" y="2147249"/>
            <a:ext cx="1969567" cy="4443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826EA7-A7EC-7440-A452-899FB82F0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58" y="2651618"/>
            <a:ext cx="3152511" cy="9127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49055DF-BD63-3B14-8E32-FB8052503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8298" y="3010508"/>
            <a:ext cx="1170934" cy="4623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1ABA5E0-5B1B-099B-F6D7-74070CAC9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232" y="3160268"/>
            <a:ext cx="534425" cy="2461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1FA535-C4A1-BD30-BF16-0BB701DF599B}"/>
              </a:ext>
            </a:extLst>
          </p:cNvPr>
          <p:cNvSpPr txBox="1"/>
          <p:nvPr/>
        </p:nvSpPr>
        <p:spPr>
          <a:xfrm>
            <a:off x="429208" y="3548611"/>
            <a:ext cx="664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Attention map </a:t>
            </a:r>
            <a:r>
              <a:rPr lang="ko-KR" altLang="en-US" b="1" dirty="0">
                <a:solidFill>
                  <a:srgbClr val="FF0000"/>
                </a:solidFill>
              </a:rPr>
              <a:t>→ </a:t>
            </a:r>
            <a:r>
              <a:rPr lang="en-US" altLang="ko-KR" b="1" dirty="0">
                <a:solidFill>
                  <a:srgbClr val="FF0000"/>
                </a:solidFill>
              </a:rPr>
              <a:t>similarity btw Q and 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81C35-3729-A14C-123A-1FDDE6DCC2CB}"/>
              </a:ext>
            </a:extLst>
          </p:cNvPr>
          <p:cNvSpPr txBox="1"/>
          <p:nvPr/>
        </p:nvSpPr>
        <p:spPr>
          <a:xfrm>
            <a:off x="493458" y="1833003"/>
            <a:ext cx="3858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Image features of pixels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D90CC-0103-037C-00E5-99CAC45600EC}"/>
              </a:ext>
            </a:extLst>
          </p:cNvPr>
          <p:cNvSpPr txBox="1"/>
          <p:nvPr/>
        </p:nvSpPr>
        <p:spPr>
          <a:xfrm>
            <a:off x="4717905" y="1849957"/>
            <a:ext cx="2937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Tokens form prompt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E7F684-7391-0A1D-104D-27A3C93B3A4F}"/>
              </a:ext>
            </a:extLst>
          </p:cNvPr>
          <p:cNvCxnSpPr/>
          <p:nvPr/>
        </p:nvCxnSpPr>
        <p:spPr>
          <a:xfrm>
            <a:off x="1772816" y="2506921"/>
            <a:ext cx="6500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775D9CA-E874-87D2-0A29-DA6C4B34D144}"/>
              </a:ext>
            </a:extLst>
          </p:cNvPr>
          <p:cNvCxnSpPr/>
          <p:nvPr/>
        </p:nvCxnSpPr>
        <p:spPr>
          <a:xfrm>
            <a:off x="4491134" y="2556491"/>
            <a:ext cx="6500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FF1872-CF58-1283-3005-C11A758E71C2}"/>
              </a:ext>
            </a:extLst>
          </p:cNvPr>
          <p:cNvCxnSpPr/>
          <p:nvPr/>
        </p:nvCxnSpPr>
        <p:spPr>
          <a:xfrm>
            <a:off x="7078824" y="2591603"/>
            <a:ext cx="6500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4C6A7B7-86C3-CC7B-275D-36859956CBC9}"/>
              </a:ext>
            </a:extLst>
          </p:cNvPr>
          <p:cNvSpPr txBox="1"/>
          <p:nvPr/>
        </p:nvSpPr>
        <p:spPr>
          <a:xfrm>
            <a:off x="6453657" y="2909189"/>
            <a:ext cx="5309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cross-attention output 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→ </a:t>
            </a:r>
            <a:r>
              <a:rPr lang="en-US" altLang="ko-KR" b="1" dirty="0">
                <a:solidFill>
                  <a:srgbClr val="FF0000"/>
                </a:solidFill>
              </a:rPr>
              <a:t>used to update the spatial features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0DA5774-D702-809A-0DCD-03C8AB7BC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25" t="-2014" r="6253" b="-10895"/>
          <a:stretch/>
        </p:blipFill>
        <p:spPr>
          <a:xfrm>
            <a:off x="10826421" y="3160522"/>
            <a:ext cx="686069" cy="4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Attention maps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B1CE-642D-B32F-E3AF-8AD993E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5" y="1492807"/>
            <a:ext cx="11849876" cy="473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In cross attention layer &amp; hybrid attention layer(self + cross), </a:t>
            </a:r>
            <a:r>
              <a:rPr lang="en-US" altLang="ko-KR" sz="2000" b="1" dirty="0">
                <a:solidFill>
                  <a:srgbClr val="FF0000"/>
                </a:solidFill>
              </a:rPr>
              <a:t>cross attention maps </a:t>
            </a:r>
            <a:r>
              <a:rPr lang="en-US" altLang="ko-KR" sz="2000" b="1" dirty="0"/>
              <a:t>are related in </a:t>
            </a:r>
            <a:r>
              <a:rPr lang="en-US" altLang="ko-KR" sz="2000" b="1" dirty="0">
                <a:solidFill>
                  <a:srgbClr val="FF0000"/>
                </a:solidFill>
              </a:rPr>
              <a:t>spatial layout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geometry</a:t>
            </a:r>
            <a:r>
              <a:rPr lang="en-US" altLang="ko-KR" sz="2000" b="1" dirty="0"/>
              <a:t> of the generated image</a:t>
            </a:r>
          </a:p>
          <a:p>
            <a:pPr marL="0" indent="0">
              <a:buNone/>
            </a:pPr>
            <a:r>
              <a:rPr lang="en-US" altLang="ko-KR" sz="2000" b="1" dirty="0"/>
              <a:t>So, </a:t>
            </a:r>
            <a:r>
              <a:rPr lang="en-US" altLang="ko-KR" sz="2000" b="1" dirty="0">
                <a:solidFill>
                  <a:srgbClr val="FF0000"/>
                </a:solidFill>
              </a:rPr>
              <a:t>injecting</a:t>
            </a:r>
            <a:r>
              <a:rPr lang="en-US" altLang="ko-KR" sz="2000" b="1" dirty="0"/>
              <a:t> the </a:t>
            </a:r>
            <a:r>
              <a:rPr lang="en-US" altLang="ko-KR" sz="2000" b="1" dirty="0">
                <a:solidFill>
                  <a:srgbClr val="FF0000"/>
                </a:solidFill>
              </a:rPr>
              <a:t>attention maps </a:t>
            </a:r>
            <a:r>
              <a:rPr lang="en-US" altLang="ko-KR" sz="2000" b="1" dirty="0"/>
              <a:t>obtained from the generation with original prompt into another generation process with different prompt </a:t>
            </a:r>
            <a:r>
              <a:rPr lang="ko-KR" altLang="en-US" sz="2000" b="1" dirty="0"/>
              <a:t>→ </a:t>
            </a:r>
            <a:r>
              <a:rPr lang="en-US" altLang="ko-KR" sz="2000" b="1" dirty="0">
                <a:solidFill>
                  <a:srgbClr val="FF0000"/>
                </a:solidFill>
              </a:rPr>
              <a:t>preserves the structure </a:t>
            </a:r>
            <a:r>
              <a:rPr lang="en-US" altLang="ko-KR" sz="2000" b="1" dirty="0"/>
              <a:t>of the first image</a:t>
            </a: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E5872C-2166-2CE4-FF17-178A2542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507" y="3123441"/>
            <a:ext cx="6901542" cy="37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9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E36EEE5-FD68-9E82-3E3D-AF5F0EBAE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9" y="1471990"/>
            <a:ext cx="8458933" cy="41303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C6A39F-7CAA-D279-2B69-79E1082687BA}"/>
              </a:ext>
            </a:extLst>
          </p:cNvPr>
          <p:cNvSpPr/>
          <p:nvPr/>
        </p:nvSpPr>
        <p:spPr>
          <a:xfrm>
            <a:off x="0" y="1"/>
            <a:ext cx="12192000" cy="10459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DCCE89-96DA-46A4-D812-0C06B821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9" y="131562"/>
            <a:ext cx="10515600" cy="8770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Algorithm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523B1CE-642D-B32F-E3AF-8AD993E253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0765" y="3396343"/>
                <a:ext cx="6251510" cy="4058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1800" b="1" dirty="0">
                    <a:solidFill>
                      <a:srgbClr val="FF0000"/>
                    </a:solidFill>
                  </a:rPr>
                  <a:t>Image, attention maps with prompt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ko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523B1CE-642D-B32F-E3AF-8AD993E253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0765" y="3396343"/>
                <a:ext cx="6251510" cy="405882"/>
              </a:xfrm>
              <a:blipFill>
                <a:blip r:embed="rId3"/>
                <a:stretch>
                  <a:fillRect l="-878" t="-14925" b="-5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84C49C84-A1FA-A91F-3EF0-A0FDC3E01539}"/>
              </a:ext>
            </a:extLst>
          </p:cNvPr>
          <p:cNvSpPr/>
          <p:nvPr/>
        </p:nvSpPr>
        <p:spPr>
          <a:xfrm>
            <a:off x="429209" y="1223241"/>
            <a:ext cx="59560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C7FF47-AD1D-634F-0176-2D9BA07E122F}"/>
                  </a:ext>
                </a:extLst>
              </p:cNvPr>
              <p:cNvSpPr txBox="1"/>
              <p:nvPr/>
            </p:nvSpPr>
            <p:spPr>
              <a:xfrm>
                <a:off x="4355428" y="3668581"/>
                <a:ext cx="72331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1800" b="1" dirty="0">
                    <a:solidFill>
                      <a:srgbClr val="FF0000"/>
                    </a:solidFill>
                  </a:rPr>
                  <a:t>Exploit attention maps with prompt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altLang="ko-KR" sz="1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(don’t use images)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C7FF47-AD1D-634F-0176-2D9BA07E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28" y="3668581"/>
                <a:ext cx="7233191" cy="369332"/>
              </a:xfrm>
              <a:prstGeom prst="rect">
                <a:avLst/>
              </a:prstGeom>
              <a:blipFill>
                <a:blip r:embed="rId4"/>
                <a:stretch>
                  <a:fillRect l="-674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5709BB1-E6AA-4D29-E62C-F78272635746}"/>
              </a:ext>
            </a:extLst>
          </p:cNvPr>
          <p:cNvSpPr txBox="1"/>
          <p:nvPr/>
        </p:nvSpPr>
        <p:spPr>
          <a:xfrm>
            <a:off x="4355429" y="4023918"/>
            <a:ext cx="616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ko-KR" b="1" dirty="0">
                <a:solidFill>
                  <a:srgbClr val="FF0000"/>
                </a:solidFill>
              </a:rPr>
              <a:t>Change the attention maps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4C1924-E827-008E-68BE-D523B69E0889}"/>
                  </a:ext>
                </a:extLst>
              </p:cNvPr>
              <p:cNvSpPr txBox="1"/>
              <p:nvPr/>
            </p:nvSpPr>
            <p:spPr>
              <a:xfrm>
                <a:off x="5379098" y="4481941"/>
                <a:ext cx="689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b="1" dirty="0">
                    <a:solidFill>
                      <a:srgbClr val="FF0000"/>
                    </a:solidFill>
                  </a:rPr>
                  <a:t>Generate images with changed attention maps &amp; prompt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altLang="ko-KR" sz="1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 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4C1924-E827-008E-68BE-D523B69E0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098" y="4481941"/>
                <a:ext cx="6899987" cy="369332"/>
              </a:xfrm>
              <a:prstGeom prst="rect">
                <a:avLst/>
              </a:prstGeom>
              <a:blipFill>
                <a:blip r:embed="rId5"/>
                <a:stretch>
                  <a:fillRect l="-707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BB280496-D26B-1219-7237-4987DD3E3D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501"/>
          <a:stretch/>
        </p:blipFill>
        <p:spPr>
          <a:xfrm>
            <a:off x="281417" y="5722037"/>
            <a:ext cx="2079228" cy="8611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BE38E5-168A-2A89-B0D9-5FA83E55AE6C}"/>
              </a:ext>
            </a:extLst>
          </p:cNvPr>
          <p:cNvSpPr txBox="1"/>
          <p:nvPr/>
        </p:nvSpPr>
        <p:spPr>
          <a:xfrm>
            <a:off x="2402998" y="5967133"/>
            <a:ext cx="5036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Edit the attention maps according to task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69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3780</TotalTime>
  <Words>590</Words>
  <Application>Microsoft Office PowerPoint</Application>
  <PresentationFormat>와이드스크린</PresentationFormat>
  <Paragraphs>133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Cambria Math</vt:lpstr>
      <vt:lpstr>Office 테마</vt:lpstr>
      <vt:lpstr>Prompt-to-Prompt Image Editing</vt:lpstr>
      <vt:lpstr>Problem definition</vt:lpstr>
      <vt:lpstr>Related work</vt:lpstr>
      <vt:lpstr>Main Idea</vt:lpstr>
      <vt:lpstr>Based on Imagen</vt:lpstr>
      <vt:lpstr>Classifier free guidance</vt:lpstr>
      <vt:lpstr>Cross-attention layer</vt:lpstr>
      <vt:lpstr>Attention maps</vt:lpstr>
      <vt:lpstr>Algorithm</vt:lpstr>
      <vt:lpstr>Editing attention maps</vt:lpstr>
      <vt:lpstr>Result</vt:lpstr>
      <vt:lpstr>Result</vt:lpstr>
      <vt:lpstr>Result</vt:lpstr>
      <vt:lpstr>Result</vt:lpstr>
      <vt:lpstr>Result</vt:lpstr>
      <vt:lpstr>Real Image Editing</vt:lpstr>
      <vt:lpstr>Strength &amp; Limitation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Move2Hear</dc:title>
  <dc:creator>김도현[ 학부재학 / 바이오의공학부 ]</dc:creator>
  <cp:lastModifiedBy>김도현[ 학부재학 / 바이오의공학부 ]</cp:lastModifiedBy>
  <cp:revision>24</cp:revision>
  <dcterms:created xsi:type="dcterms:W3CDTF">2023-11-22T10:06:47Z</dcterms:created>
  <dcterms:modified xsi:type="dcterms:W3CDTF">2024-01-08T12:55:13Z</dcterms:modified>
</cp:coreProperties>
</file>